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16"/>
  </p:notesMasterIdLst>
  <p:sldIdLst>
    <p:sldId id="256" r:id="rId2"/>
    <p:sldId id="261" r:id="rId3"/>
    <p:sldId id="262" r:id="rId4"/>
    <p:sldId id="264" r:id="rId5"/>
    <p:sldId id="285" r:id="rId6"/>
    <p:sldId id="267" r:id="rId7"/>
    <p:sldId id="286" r:id="rId8"/>
    <p:sldId id="268" r:id="rId9"/>
    <p:sldId id="287" r:id="rId10"/>
    <p:sldId id="275" r:id="rId11"/>
    <p:sldId id="277" r:id="rId12"/>
    <p:sldId id="280" r:id="rId13"/>
    <p:sldId id="282" r:id="rId14"/>
    <p:sldId id="284" r:id="rId15"/>
  </p:sldIdLst>
  <p:sldSz cx="9144000" cy="5143500" type="screen16x9"/>
  <p:notesSz cx="6858000" cy="9144000"/>
  <p:embeddedFontLst>
    <p:embeddedFont>
      <p:font typeface="Dosis" panose="020B0604020202020204" charset="0"/>
      <p:regular r:id="rId17"/>
      <p:bold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A67E06-A993-426D-B56F-1B5F28B1F7D9}">
  <a:tblStyle styleId="{0EA67E06-A993-426D-B56F-1B5F28B1F7D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/>
    <p:restoredTop sz="92893"/>
  </p:normalViewPr>
  <p:slideViewPr>
    <p:cSldViewPr snapToGrid="0" snapToObjects="1">
      <p:cViewPr varScale="1">
        <p:scale>
          <a:sx n="92" d="100"/>
          <a:sy n="92" d="100"/>
        </p:scale>
        <p:origin x="108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9513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0490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8387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56589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8687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7817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6648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0569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6465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6564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349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8141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>
            <a:off x="-150" y="4916032"/>
            <a:ext cx="9144000" cy="232460"/>
          </a:xfrm>
          <a:prstGeom prst="rect">
            <a:avLst/>
          </a:prstGeom>
          <a:solidFill>
            <a:srgbClr val="000000">
              <a:alpha val="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-150" y="0"/>
            <a:ext cx="9144000" cy="415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525225"/>
            <a:ext cx="5309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 flipH="1">
            <a:off x="-76" y="0"/>
            <a:ext cx="443695" cy="5143500"/>
          </a:xfrm>
          <a:prstGeom prst="rect">
            <a:avLst/>
          </a:prstGeom>
          <a:solidFill>
            <a:srgbClr val="000000">
              <a:alpha val="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5"/>
          <p:cNvSpPr/>
          <p:nvPr/>
        </p:nvSpPr>
        <p:spPr>
          <a:xfrm flipH="1">
            <a:off x="-75" y="0"/>
            <a:ext cx="669600" cy="114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6">
                    <a:lumMod val="75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 dirty="0"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844425" y="1538075"/>
            <a:ext cx="5169000" cy="3387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▹"/>
              <a:defRPr sz="2400">
                <a:latin typeface="+mj-lt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▸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⬩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⬞"/>
              <a:defRPr sz="2400"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 dirty="0"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26;p5">
            <a:extLst>
              <a:ext uri="{FF2B5EF4-FFF2-40B4-BE49-F238E27FC236}">
                <a16:creationId xmlns:a16="http://schemas.microsoft.com/office/drawing/2014/main" id="{A64CC332-D71A-1444-9B84-4D01665DAFE7}"/>
              </a:ext>
            </a:extLst>
          </p:cNvPr>
          <p:cNvSpPr/>
          <p:nvPr userDrawn="1"/>
        </p:nvSpPr>
        <p:spPr>
          <a:xfrm flipH="1">
            <a:off x="-76" y="4925974"/>
            <a:ext cx="9143998" cy="217525"/>
          </a:xfrm>
          <a:prstGeom prst="rect">
            <a:avLst/>
          </a:prstGeom>
          <a:solidFill>
            <a:srgbClr val="000000">
              <a:alpha val="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Dosis"/>
              <a:buNone/>
              <a:defRPr sz="2400">
                <a:solidFill>
                  <a:srgbClr val="0DB7C4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en-US" dirty="0" err="1"/>
              <a:t>sdsd</a:t>
            </a:r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44425" y="1538075"/>
            <a:ext cx="5169000" cy="3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rgbClr val="0DB7C4"/>
              </a:buClr>
              <a:buSzPts val="3000"/>
              <a:buFont typeface="Source Sans Pro"/>
              <a:buChar char="▹"/>
              <a:defRPr sz="30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Source Sans Pro"/>
              <a:buChar char="▸"/>
              <a:defRPr sz="24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2400"/>
              <a:buFont typeface="Source Sans Pro"/>
              <a:buChar char="⬩"/>
              <a:defRPr sz="24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1800"/>
              <a:buFont typeface="Source Sans Pro"/>
              <a:buChar char="⬞"/>
              <a:defRPr sz="18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1800"/>
              <a:buFont typeface="Source Sans Pro"/>
              <a:buChar char="○"/>
              <a:defRPr sz="18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1800"/>
              <a:buFont typeface="Source Sans Pro"/>
              <a:buChar char="■"/>
              <a:defRPr sz="18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1800"/>
              <a:buFont typeface="Source Sans Pro"/>
              <a:buChar char="●"/>
              <a:defRPr sz="18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1800"/>
              <a:buFont typeface="Source Sans Pro"/>
              <a:buChar char="○"/>
              <a:defRPr sz="18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0DB7C4"/>
              </a:buClr>
              <a:buSzPts val="1800"/>
              <a:buFont typeface="Source Sans Pro"/>
              <a:buChar char="■"/>
              <a:defRPr sz="1800">
                <a:solidFill>
                  <a:srgbClr val="415665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 algn="ctr" rtl="0">
              <a:buNone/>
              <a:defRPr sz="24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accent6">
              <a:lumMod val="75000"/>
            </a:schemeClr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accent6">
              <a:lumMod val="75000"/>
            </a:schemeClr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>
            <a:spLocks noGrp="1"/>
          </p:cNvSpPr>
          <p:nvPr>
            <p:ph type="ctrTitle"/>
          </p:nvPr>
        </p:nvSpPr>
        <p:spPr>
          <a:xfrm>
            <a:off x="685800" y="784914"/>
            <a:ext cx="7204166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Regulatory Reform Support Program for National Development (RESPOND)</a:t>
            </a:r>
            <a:endParaRPr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72;p12">
            <a:extLst>
              <a:ext uri="{FF2B5EF4-FFF2-40B4-BE49-F238E27FC236}">
                <a16:creationId xmlns:a16="http://schemas.microsoft.com/office/drawing/2014/main" id="{27EFB21B-8857-D144-9A67-E1A10D87FFCB}"/>
              </a:ext>
            </a:extLst>
          </p:cNvPr>
          <p:cNvSpPr txBox="1">
            <a:spLocks/>
          </p:cNvSpPr>
          <p:nvPr/>
        </p:nvSpPr>
        <p:spPr>
          <a:xfrm>
            <a:off x="681443" y="2939143"/>
            <a:ext cx="6717839" cy="911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Arial" panose="020B0604020202020204" pitchFamily="34" charset="0"/>
                <a:ea typeface="Dosis"/>
                <a:cs typeface="Arial" panose="020B0604020202020204" pitchFamily="34" charset="0"/>
                <a:sym typeface="Dosi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Dosis"/>
              <a:buNone/>
              <a:defRPr sz="6000" b="0" i="0" u="none" strike="noStrike" cap="none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en-US" sz="2600" dirty="0"/>
              <a:t>Dr. Enrico L. Basilio</a:t>
            </a:r>
          </a:p>
          <a:p>
            <a:r>
              <a:rPr lang="en-US" sz="2000" dirty="0"/>
              <a:t>Chief of Party, RESPOND Project</a:t>
            </a:r>
          </a:p>
          <a:p>
            <a:r>
              <a:rPr lang="en-US" sz="2000" dirty="0"/>
              <a:t>Director, UPPAF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36FB2F-5912-1F43-8568-DBC802A2713F}"/>
              </a:ext>
            </a:extLst>
          </p:cNvPr>
          <p:cNvSpPr txBox="1"/>
          <p:nvPr/>
        </p:nvSpPr>
        <p:spPr>
          <a:xfrm>
            <a:off x="693685" y="4361795"/>
            <a:ext cx="4325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International Center for Public Administration (ICPA)</a:t>
            </a:r>
          </a:p>
          <a:p>
            <a:r>
              <a:rPr lang="en-US" dirty="0"/>
              <a:t>19 June 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7058604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 dirty="0"/>
              <a:t>OBJ. 2: </a:t>
            </a:r>
            <a:r>
              <a:rPr lang="en-PH" dirty="0"/>
              <a:t>REGULATORY CAPACITY AND GOVERNANCE STRENGTHENED 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329067"/>
            <a:ext cx="7489678" cy="6303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>
              <a:buNone/>
            </a:pPr>
            <a:r>
              <a:rPr lang="en-US" dirty="0">
                <a:solidFill>
                  <a:schemeClr val="tx1"/>
                </a:solidFill>
              </a:rPr>
              <a:t>Sub-Obj. 2.a: </a:t>
            </a:r>
            <a:r>
              <a:rPr lang="en-PH" dirty="0">
                <a:solidFill>
                  <a:schemeClr val="tx1"/>
                </a:solidFill>
              </a:rPr>
              <a:t>Regulatory capacity strengthened 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1DD6C6B-08D8-6B41-A0F2-F60B80270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744367"/>
              </p:ext>
            </p:extLst>
          </p:nvPr>
        </p:nvGraphicFramePr>
        <p:xfrm>
          <a:off x="988117" y="2338251"/>
          <a:ext cx="6914911" cy="2086248"/>
        </p:xfrm>
        <a:graphic>
          <a:graphicData uri="http://schemas.openxmlformats.org/drawingml/2006/table">
            <a:tbl>
              <a:tblPr firstRow="1" bandRow="1">
                <a:tableStyleId>{0EA67E06-A993-426D-B56F-1B5F28B1F7D9}</a:tableStyleId>
              </a:tblPr>
              <a:tblGrid>
                <a:gridCol w="4498365">
                  <a:extLst>
                    <a:ext uri="{9D8B030D-6E8A-4147-A177-3AD203B41FA5}">
                      <a16:colId xmlns:a16="http://schemas.microsoft.com/office/drawing/2014/main" val="96126783"/>
                    </a:ext>
                  </a:extLst>
                </a:gridCol>
                <a:gridCol w="2416546">
                  <a:extLst>
                    <a:ext uri="{9D8B030D-6E8A-4147-A177-3AD203B41FA5}">
                      <a16:colId xmlns:a16="http://schemas.microsoft.com/office/drawing/2014/main" val="2273449278"/>
                    </a:ext>
                  </a:extLst>
                </a:gridCol>
              </a:tblGrid>
              <a:tr h="42187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PARTNERS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544271"/>
                  </a:ext>
                </a:extLst>
              </a:tr>
              <a:tr h="16643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5"/>
                        <a:tabLst/>
                        <a:defRPr/>
                      </a:pPr>
                      <a:endParaRPr lang="en-US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8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Strengthen regulatory charters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8"/>
                        <a:tabLst/>
                        <a:defRPr/>
                      </a:pPr>
                      <a:endParaRPr lang="en-PH" sz="14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8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Expand privatization of non-core services</a:t>
                      </a:r>
                      <a:endParaRPr lang="en-US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indent="0">
                        <a:buFontTx/>
                        <a:buNone/>
                        <a:tabLst/>
                      </a:pPr>
                      <a:endParaRPr lang="en-PH" sz="15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0" indent="-361950">
                        <a:tabLst/>
                      </a:pPr>
                      <a:endParaRPr lang="en-US" sz="1500" dirty="0"/>
                    </a:p>
                    <a:p>
                      <a:pPr marL="361950" indent="-361950">
                        <a:tabLst/>
                      </a:pPr>
                      <a:r>
                        <a:rPr lang="en-US" sz="1800" dirty="0"/>
                        <a:t>8.   GCG, Select GOCCs</a:t>
                      </a:r>
                    </a:p>
                    <a:p>
                      <a:pPr marL="361950" indent="-361950">
                        <a:tabLst/>
                      </a:pPr>
                      <a:r>
                        <a:rPr lang="en-US" sz="1800" dirty="0"/>
                        <a:t>9</a:t>
                      </a:r>
                      <a:r>
                        <a:rPr lang="en-US" sz="1800"/>
                        <a:t>.   GCG</a:t>
                      </a:r>
                      <a:r>
                        <a:rPr lang="en-US" sz="1800" dirty="0"/>
                        <a:t>, Select GOCCs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383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061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7058604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 dirty="0"/>
              <a:t>OBJ. 2: </a:t>
            </a:r>
            <a:r>
              <a:rPr lang="en-PH" dirty="0"/>
              <a:t>REGULATORY CAPACITY AND GOVERNANCE STRENGTHENED 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329067"/>
            <a:ext cx="7489678" cy="6303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>
              <a:buNone/>
            </a:pPr>
            <a:r>
              <a:rPr lang="en-US" dirty="0">
                <a:solidFill>
                  <a:schemeClr val="tx1"/>
                </a:solidFill>
              </a:rPr>
              <a:t>Sub-Obj. 2.b: </a:t>
            </a:r>
            <a:r>
              <a:rPr lang="en-PH" dirty="0">
                <a:solidFill>
                  <a:schemeClr val="tx1"/>
                </a:solidFill>
              </a:rPr>
              <a:t>Transparency and accountability mechanisms strengthened </a:t>
            </a:r>
          </a:p>
          <a:p>
            <a:pPr marL="76200" indent="0">
              <a:buNone/>
            </a:pPr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1DD6C6B-08D8-6B41-A0F2-F60B80270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163241"/>
              </p:ext>
            </p:extLst>
          </p:nvPr>
        </p:nvGraphicFramePr>
        <p:xfrm>
          <a:off x="988118" y="2425030"/>
          <a:ext cx="7352014" cy="2243836"/>
        </p:xfrm>
        <a:graphic>
          <a:graphicData uri="http://schemas.openxmlformats.org/drawingml/2006/table">
            <a:tbl>
              <a:tblPr firstRow="1" bandRow="1">
                <a:tableStyleId>{0EA67E06-A993-426D-B56F-1B5F28B1F7D9}</a:tableStyleId>
              </a:tblPr>
              <a:tblGrid>
                <a:gridCol w="4729394">
                  <a:extLst>
                    <a:ext uri="{9D8B030D-6E8A-4147-A177-3AD203B41FA5}">
                      <a16:colId xmlns:a16="http://schemas.microsoft.com/office/drawing/2014/main" val="96126783"/>
                    </a:ext>
                  </a:extLst>
                </a:gridCol>
                <a:gridCol w="2622620">
                  <a:extLst>
                    <a:ext uri="{9D8B030D-6E8A-4147-A177-3AD203B41FA5}">
                      <a16:colId xmlns:a16="http://schemas.microsoft.com/office/drawing/2014/main" val="4220232472"/>
                    </a:ext>
                  </a:extLst>
                </a:gridCol>
              </a:tblGrid>
              <a:tr h="323596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PARTNERS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544271"/>
                  </a:ext>
                </a:extLst>
              </a:tr>
              <a:tr h="1664375">
                <a:tc>
                  <a:txBody>
                    <a:bodyPr/>
                    <a:lstStyle/>
                    <a:p>
                      <a:pPr marL="446088" marR="0" lvl="0" indent="-4460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10.  Improve regulatory and administrative performance of regulatory agencies</a:t>
                      </a: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11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Strengthen in-house technical capacity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11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Improve open access to information on regulatory decisions (GCG)</a:t>
                      </a:r>
                      <a:endParaRPr lang="en-PH" sz="1800" dirty="0"/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11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Expand use of regulatory assessments</a:t>
                      </a:r>
                      <a:endParaRPr lang="en-P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175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500" dirty="0"/>
                        <a:t>10. ARTA, GCG, Select GOCCs</a:t>
                      </a:r>
                    </a:p>
                    <a:p>
                      <a:pPr marL="3175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500" dirty="0"/>
                        <a:t>11. ARTA, GCG, Select GOCCs</a:t>
                      </a:r>
                    </a:p>
                    <a:p>
                      <a:pPr marL="3175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500" dirty="0"/>
                        <a:t>12. ARTA, GCG, Select GOCCs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500" dirty="0"/>
                        <a:t>13. ARTA, GCG, LGUs,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500" dirty="0"/>
                        <a:t>      DTI, NEDA, Congress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383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5632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7058604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 dirty="0"/>
              <a:t>OBJ. 3:</a:t>
            </a:r>
            <a:r>
              <a:rPr lang="en-PH" dirty="0"/>
              <a:t>CITIZEN ENGAGEMENT AND ADVOCACY STRENGTHENED </a:t>
            </a:r>
            <a:endParaRPr dirty="0">
              <a:latin typeface="+mj-lt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1DD6C6B-08D8-6B41-A0F2-F60B80270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8830"/>
              </p:ext>
            </p:extLst>
          </p:nvPr>
        </p:nvGraphicFramePr>
        <p:xfrm>
          <a:off x="1198179" y="1522929"/>
          <a:ext cx="6865440" cy="2982193"/>
        </p:xfrm>
        <a:graphic>
          <a:graphicData uri="http://schemas.openxmlformats.org/drawingml/2006/table">
            <a:tbl>
              <a:tblPr firstRow="1" bandRow="1">
                <a:tableStyleId>{0EA67E06-A993-426D-B56F-1B5F28B1F7D9}</a:tableStyleId>
              </a:tblPr>
              <a:tblGrid>
                <a:gridCol w="4456387">
                  <a:extLst>
                    <a:ext uri="{9D8B030D-6E8A-4147-A177-3AD203B41FA5}">
                      <a16:colId xmlns:a16="http://schemas.microsoft.com/office/drawing/2014/main" val="96126783"/>
                    </a:ext>
                  </a:extLst>
                </a:gridCol>
                <a:gridCol w="2409053">
                  <a:extLst>
                    <a:ext uri="{9D8B030D-6E8A-4147-A177-3AD203B41FA5}">
                      <a16:colId xmlns:a16="http://schemas.microsoft.com/office/drawing/2014/main" val="3623969751"/>
                    </a:ext>
                  </a:extLst>
                </a:gridCol>
              </a:tblGrid>
              <a:tr h="42187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PARTNERS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544271"/>
                  </a:ext>
                </a:extLst>
              </a:tr>
              <a:tr h="16643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AutoNum type="arabicPeriod" startAt="5"/>
                        <a:tabLst/>
                        <a:defRPr/>
                      </a:pPr>
                      <a:endParaRPr lang="en-US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01638" marR="0" lvl="0" indent="-401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 startAt="14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Develop and strengthen coalitions </a:t>
                      </a:r>
                    </a:p>
                    <a:p>
                      <a:pPr marL="401638" marR="0" lvl="0" indent="-401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 startAt="14"/>
                        <a:tabLst/>
                        <a:defRPr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01638" marR="0" lvl="0" indent="-401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 startAt="14"/>
                        <a:tabLst/>
                        <a:defRPr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01638" marR="0" lvl="0" indent="-401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 startAt="14"/>
                        <a:tabLst/>
                        <a:defRPr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01638" marR="0" lvl="0" indent="-401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 startAt="14"/>
                        <a:tabLst/>
                        <a:defRPr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01638" marR="0" lvl="0" indent="-401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 startAt="14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Strengthen consumer participation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0" indent="-361950">
                        <a:tabLst/>
                      </a:pPr>
                      <a:endParaRPr lang="en-US" sz="1800" dirty="0"/>
                    </a:p>
                    <a:p>
                      <a:pPr marL="361950" indent="-361950">
                        <a:tabLst/>
                      </a:pPr>
                      <a:r>
                        <a:rPr lang="en-US" sz="1800" dirty="0"/>
                        <a:t>14. PCCI and local chambers, PHILEXPORT, PCW</a:t>
                      </a:r>
                    </a:p>
                    <a:p>
                      <a:pPr marL="361950" indent="-361950">
                        <a:tabLst/>
                      </a:pPr>
                      <a:endParaRPr lang="en-US" sz="1800" dirty="0"/>
                    </a:p>
                    <a:p>
                      <a:pPr marL="361950" indent="-361950">
                        <a:tabLst/>
                      </a:pPr>
                      <a:r>
                        <a:rPr lang="en-US" sz="1800" dirty="0"/>
                        <a:t>15. Consumer Groups, PCCI, PCW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383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883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PROJECT TEAM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4" y="1295328"/>
            <a:ext cx="7898883" cy="3564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Chief of Party			Dr. Enrico L. Basilio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Deputy Chief of Party		Ms. Arlene D. </a:t>
            </a:r>
            <a:r>
              <a:rPr lang="en-US" sz="1800" dirty="0" err="1">
                <a:solidFill>
                  <a:schemeClr val="tx1"/>
                </a:solidFill>
              </a:rPr>
              <a:t>Pamintuan</a:t>
            </a:r>
            <a:endParaRPr lang="en-US" sz="1800" dirty="0">
              <a:solidFill>
                <a:schemeClr val="tx1"/>
              </a:solidFill>
            </a:endParaRP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Team Leader			Dr. Mario B. </a:t>
            </a:r>
            <a:r>
              <a:rPr lang="en-US" sz="1800" dirty="0" err="1">
                <a:solidFill>
                  <a:schemeClr val="tx1"/>
                </a:solidFill>
              </a:rPr>
              <a:t>Lamberte</a:t>
            </a:r>
            <a:endParaRPr lang="en-US" sz="1800" dirty="0">
              <a:solidFill>
                <a:schemeClr val="tx1"/>
              </a:solidFill>
            </a:endParaRP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Team Leader			Dr. Gilbert M. </a:t>
            </a:r>
            <a:r>
              <a:rPr lang="en-US" sz="1800" dirty="0" err="1">
                <a:solidFill>
                  <a:schemeClr val="tx1"/>
                </a:solidFill>
              </a:rPr>
              <a:t>Llanto</a:t>
            </a:r>
            <a:endParaRPr lang="en-US" sz="1800" dirty="0">
              <a:solidFill>
                <a:schemeClr val="tx1"/>
              </a:solidFill>
            </a:endParaRP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MEL Specialist			Mr. Leandro Tan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Gender Advisor			Ms. Jeanne </a:t>
            </a:r>
            <a:r>
              <a:rPr lang="en-US" sz="1800" dirty="0" err="1">
                <a:solidFill>
                  <a:schemeClr val="tx1"/>
                </a:solidFill>
              </a:rPr>
              <a:t>Illo</a:t>
            </a:r>
            <a:endParaRPr lang="en-US" sz="1800" dirty="0">
              <a:solidFill>
                <a:schemeClr val="tx1"/>
              </a:solidFill>
            </a:endParaRP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Program Officers			Mr. John Montoya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				Mr. Marlon Yap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1800" dirty="0">
                <a:solidFill>
                  <a:schemeClr val="tx1"/>
                </a:solidFill>
              </a:rPr>
              <a:t>Asst. Program Officer		</a:t>
            </a:r>
            <a:r>
              <a:rPr lang="en-US" sz="1800" dirty="0" err="1">
                <a:solidFill>
                  <a:schemeClr val="tx1"/>
                </a:solidFill>
              </a:rPr>
              <a:t>Kariema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Bagas</a:t>
            </a:r>
            <a:r>
              <a:rPr lang="en-US" sz="2000" dirty="0">
                <a:solidFill>
                  <a:schemeClr val="tx1"/>
                </a:solidFill>
              </a:rPr>
              <a:t>				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3683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 YOU</a:t>
            </a:r>
            <a:endParaRPr dirty="0">
              <a:latin typeface="+mj-lt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1422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ABOUT THE PROJECT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538075"/>
            <a:ext cx="7489678" cy="2864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dirty="0">
                <a:solidFill>
                  <a:schemeClr val="tx1"/>
                </a:solidFill>
              </a:rPr>
              <a:t>Project Name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 marL="401638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b="1" dirty="0">
                <a:solidFill>
                  <a:schemeClr val="tx1"/>
                </a:solidFill>
              </a:rPr>
              <a:t>Regulatory Reform Support Program for National Development (RESPOND)</a:t>
            </a:r>
          </a:p>
          <a:p>
            <a:pPr marL="401638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401638" lvl="0" indent="0">
              <a:spcBef>
                <a:spcPts val="0"/>
              </a:spcBef>
              <a:buNone/>
            </a:pPr>
            <a:r>
              <a:rPr lang="en-US" sz="2000" dirty="0">
                <a:solidFill>
                  <a:schemeClr val="tx1"/>
                </a:solidFill>
              </a:rPr>
              <a:t>RESPOND is a five-year project </a:t>
            </a:r>
          </a:p>
          <a:p>
            <a:pPr marL="401638" lvl="0" indent="0">
              <a:spcBef>
                <a:spcPts val="0"/>
              </a:spcBef>
              <a:buNone/>
            </a:pPr>
            <a:r>
              <a:rPr lang="en-US" sz="2000" dirty="0">
                <a:solidFill>
                  <a:schemeClr val="tx1"/>
                </a:solidFill>
              </a:rPr>
              <a:t>(April 16, 2019 – April 15, 2024) </a:t>
            </a:r>
            <a:endParaRPr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ABOUT THE PROJECT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538075"/>
            <a:ext cx="7489678" cy="2864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dirty="0">
                <a:solidFill>
                  <a:schemeClr val="tx1"/>
                </a:solidFill>
              </a:rPr>
              <a:t>Project Implementor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401638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sz="2000" b="1" dirty="0">
                <a:solidFill>
                  <a:schemeClr val="tx1"/>
                </a:solidFill>
              </a:rPr>
              <a:t>University of the Philippines Public Administration Research and Extension Services Foundation, Inc. (UPPAF)</a:t>
            </a:r>
          </a:p>
          <a:p>
            <a:pPr marL="401638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-US" sz="800" b="1" dirty="0">
              <a:solidFill>
                <a:schemeClr val="tx1"/>
              </a:solidFill>
            </a:endParaRPr>
          </a:p>
          <a:p>
            <a:pPr marL="401638" indent="0">
              <a:buNone/>
            </a:pPr>
            <a:r>
              <a:rPr lang="en-US" sz="2000" b="1" dirty="0">
                <a:solidFill>
                  <a:schemeClr val="tx1"/>
                </a:solidFill>
              </a:rPr>
              <a:t>A partner foundation of the UP National College of Public Administration and Governance (NCPAG)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47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ABOUT THE PROJECT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538075"/>
            <a:ext cx="7489678" cy="2864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dirty="0">
                <a:solidFill>
                  <a:schemeClr val="tx1"/>
                </a:solidFill>
              </a:rPr>
              <a:t>USAID-UPPAF COOPERATIVE AGREEMENT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 marL="401638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b="1" dirty="0">
                <a:solidFill>
                  <a:schemeClr val="tx1"/>
                </a:solidFill>
              </a:rPr>
              <a:t>Through a Cooperative Agreement, the United States Agency for International Development (USAID) awarded a grant to UPPAF to provide support for the implementation of RESPOND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2172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3552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ABOUT THE PROJECT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538075"/>
            <a:ext cx="7489678" cy="2864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dirty="0">
                <a:solidFill>
                  <a:schemeClr val="tx1"/>
                </a:solidFill>
              </a:rPr>
              <a:t>THEORY OF CHANGE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-US" sz="1200" dirty="0">
              <a:solidFill>
                <a:schemeClr val="tx1"/>
              </a:solidFill>
              <a:latin typeface="+mj-lt"/>
            </a:endParaRPr>
          </a:p>
          <a:p>
            <a:pPr marL="401638" indent="0">
              <a:buNone/>
            </a:pPr>
            <a:r>
              <a:rPr lang="en-PH" sz="1800" b="1" dirty="0">
                <a:solidFill>
                  <a:schemeClr val="accent6"/>
                </a:solidFill>
              </a:rPr>
              <a:t>Effective citizen engagement </a:t>
            </a:r>
            <a:r>
              <a:rPr lang="en-PH" sz="1800" b="1" dirty="0">
                <a:solidFill>
                  <a:schemeClr val="tx1"/>
                </a:solidFill>
              </a:rPr>
              <a:t>through coalition-building and strengthened institutional capacity will bolster government’s commitment to pursue and implement technically sound, politically feasible and socially desirable </a:t>
            </a:r>
            <a:r>
              <a:rPr lang="en-PH" sz="1800" b="1" dirty="0">
                <a:solidFill>
                  <a:schemeClr val="accent6"/>
                </a:solidFill>
              </a:rPr>
              <a:t>reforms</a:t>
            </a:r>
            <a:r>
              <a:rPr lang="en-PH" sz="1800" b="1" dirty="0">
                <a:solidFill>
                  <a:schemeClr val="tx1"/>
                </a:solidFill>
              </a:rPr>
              <a:t> to improve </a:t>
            </a:r>
            <a:r>
              <a:rPr lang="en-PH" sz="1800" b="1" dirty="0">
                <a:solidFill>
                  <a:schemeClr val="accent6"/>
                </a:solidFill>
              </a:rPr>
              <a:t>regulatory quality</a:t>
            </a:r>
            <a:r>
              <a:rPr lang="en-PH" sz="1800" b="1" dirty="0">
                <a:solidFill>
                  <a:schemeClr val="tx1"/>
                </a:solidFill>
              </a:rPr>
              <a:t>, that will enhance </a:t>
            </a:r>
            <a:r>
              <a:rPr lang="en-PH" sz="1800" b="1" dirty="0">
                <a:solidFill>
                  <a:schemeClr val="accent6"/>
                </a:solidFill>
              </a:rPr>
              <a:t>competitiveness</a:t>
            </a:r>
            <a:r>
              <a:rPr lang="en-PH" sz="1800" b="1" dirty="0">
                <a:solidFill>
                  <a:schemeClr val="tx1"/>
                </a:solidFill>
              </a:rPr>
              <a:t> resulting in greater trade, investment and employment and hence overall inclusive growth and self-reliance. 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126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5D3DC4-154F-B14C-84A5-DFDB498F56FD}"/>
              </a:ext>
            </a:extLst>
          </p:cNvPr>
          <p:cNvSpPr/>
          <p:nvPr/>
        </p:nvSpPr>
        <p:spPr>
          <a:xfrm>
            <a:off x="3381103" y="1441270"/>
            <a:ext cx="291737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ABB83F-657D-5B4F-9B54-6748EB9A27A7}"/>
              </a:ext>
            </a:extLst>
          </p:cNvPr>
          <p:cNvSpPr/>
          <p:nvPr/>
        </p:nvSpPr>
        <p:spPr>
          <a:xfrm>
            <a:off x="5584368" y="1441270"/>
            <a:ext cx="252549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61FE0C-DC5D-1A4E-AD8A-096CBF95F44F}"/>
              </a:ext>
            </a:extLst>
          </p:cNvPr>
          <p:cNvSpPr/>
          <p:nvPr/>
        </p:nvSpPr>
        <p:spPr>
          <a:xfrm>
            <a:off x="1240971" y="4456610"/>
            <a:ext cx="6688183" cy="2982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Objective 3: Citizen Engagement and Advocacy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E0AAB7-3DBF-1A44-AB24-74D0F9A10FBD}"/>
              </a:ext>
            </a:extLst>
          </p:cNvPr>
          <p:cNvSpPr/>
          <p:nvPr/>
        </p:nvSpPr>
        <p:spPr>
          <a:xfrm>
            <a:off x="951411" y="755470"/>
            <a:ext cx="7239000" cy="4572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Environment for trade and investment made more open and competitive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EC6F4E-FDA1-FD4D-9863-3AFB594B4A6A}"/>
              </a:ext>
            </a:extLst>
          </p:cNvPr>
          <p:cNvSpPr/>
          <p:nvPr/>
        </p:nvSpPr>
        <p:spPr>
          <a:xfrm>
            <a:off x="2100939" y="1441270"/>
            <a:ext cx="298271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EDF7F8-9FC6-7447-9033-16BA165943F2}"/>
              </a:ext>
            </a:extLst>
          </p:cNvPr>
          <p:cNvSpPr/>
          <p:nvPr/>
        </p:nvSpPr>
        <p:spPr>
          <a:xfrm>
            <a:off x="2560319" y="1441270"/>
            <a:ext cx="272143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C223ED-1B71-C14F-A430-E8C6F473D426}"/>
              </a:ext>
            </a:extLst>
          </p:cNvPr>
          <p:cNvSpPr/>
          <p:nvPr/>
        </p:nvSpPr>
        <p:spPr>
          <a:xfrm>
            <a:off x="2973976" y="1441270"/>
            <a:ext cx="252549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49254E-34A6-C144-96B6-BCFA24F6C042}"/>
              </a:ext>
            </a:extLst>
          </p:cNvPr>
          <p:cNvSpPr/>
          <p:nvPr/>
        </p:nvSpPr>
        <p:spPr>
          <a:xfrm>
            <a:off x="5965369" y="1441270"/>
            <a:ext cx="304801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26A36B0-6B42-3C46-A9BD-7760EBB99A39}"/>
              </a:ext>
            </a:extLst>
          </p:cNvPr>
          <p:cNvSpPr/>
          <p:nvPr/>
        </p:nvSpPr>
        <p:spPr>
          <a:xfrm>
            <a:off x="6398622" y="1441270"/>
            <a:ext cx="304800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5C7CFE-2C7A-4145-827A-CAF056CF146D}"/>
              </a:ext>
            </a:extLst>
          </p:cNvPr>
          <p:cNvSpPr/>
          <p:nvPr/>
        </p:nvSpPr>
        <p:spPr>
          <a:xfrm>
            <a:off x="6831873" y="1441270"/>
            <a:ext cx="291737" cy="2743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4F7238-779B-734A-817F-D69D0CC7C26F}"/>
              </a:ext>
            </a:extLst>
          </p:cNvPr>
          <p:cNvSpPr/>
          <p:nvPr/>
        </p:nvSpPr>
        <p:spPr>
          <a:xfrm>
            <a:off x="1841863" y="1288870"/>
            <a:ext cx="2057400" cy="76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58615B-7829-2147-A430-D815EE97772C}"/>
              </a:ext>
            </a:extLst>
          </p:cNvPr>
          <p:cNvSpPr/>
          <p:nvPr/>
        </p:nvSpPr>
        <p:spPr>
          <a:xfrm>
            <a:off x="5294811" y="1288870"/>
            <a:ext cx="2057400" cy="76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F6FAB2-649D-4E40-A3A1-97EA9078BE51}"/>
              </a:ext>
            </a:extLst>
          </p:cNvPr>
          <p:cNvSpPr/>
          <p:nvPr/>
        </p:nvSpPr>
        <p:spPr>
          <a:xfrm>
            <a:off x="5318759" y="4291147"/>
            <a:ext cx="2057400" cy="76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129AE10-4761-0546-AAE2-2B9F67A39C0D}"/>
              </a:ext>
            </a:extLst>
          </p:cNvPr>
          <p:cNvSpPr/>
          <p:nvPr/>
        </p:nvSpPr>
        <p:spPr>
          <a:xfrm>
            <a:off x="1830977" y="4304210"/>
            <a:ext cx="2133600" cy="76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767FB8-FB8E-C647-B75E-BAE064762811}"/>
              </a:ext>
            </a:extLst>
          </p:cNvPr>
          <p:cNvSpPr/>
          <p:nvPr/>
        </p:nvSpPr>
        <p:spPr>
          <a:xfrm>
            <a:off x="1240971" y="1593670"/>
            <a:ext cx="3108960" cy="2438400"/>
          </a:xfrm>
          <a:prstGeom prst="rect">
            <a:avLst/>
          </a:prstGeom>
          <a:solidFill>
            <a:srgbClr val="457B6D"/>
          </a:solidFill>
          <a:ln>
            <a:solidFill>
              <a:srgbClr val="3D6B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Objective 1:</a:t>
            </a:r>
          </a:p>
          <a:p>
            <a:pPr algn="ctr"/>
            <a:r>
              <a:rPr lang="en-US" sz="1600" b="1" dirty="0"/>
              <a:t>Market Competition Enhanced</a:t>
            </a:r>
          </a:p>
          <a:p>
            <a:endParaRPr lang="en-US" sz="1200" dirty="0"/>
          </a:p>
          <a:p>
            <a:r>
              <a:rPr lang="en-US" dirty="0"/>
              <a:t>1.A Barriers to market entry reduced</a:t>
            </a:r>
          </a:p>
          <a:p>
            <a:pPr marL="314325" indent="-314325"/>
            <a:r>
              <a:rPr lang="en-US" dirty="0"/>
              <a:t>1.B Regulatory burden and transactions costs reduced</a:t>
            </a:r>
          </a:p>
        </p:txBody>
      </p:sp>
      <p:sp>
        <p:nvSpPr>
          <p:cNvPr id="22" name="Triangle 21">
            <a:extLst>
              <a:ext uri="{FF2B5EF4-FFF2-40B4-BE49-F238E27FC236}">
                <a16:creationId xmlns:a16="http://schemas.microsoft.com/office/drawing/2014/main" id="{2FCC71CE-851B-1D4F-A0D4-34997AF5A855}"/>
              </a:ext>
            </a:extLst>
          </p:cNvPr>
          <p:cNvSpPr/>
          <p:nvPr/>
        </p:nvSpPr>
        <p:spPr>
          <a:xfrm>
            <a:off x="951411" y="222070"/>
            <a:ext cx="7239000" cy="457200"/>
          </a:xfrm>
          <a:prstGeom prst="triangle">
            <a:avLst/>
          </a:prstGeom>
          <a:solidFill>
            <a:srgbClr val="457B6D"/>
          </a:solidFill>
          <a:ln>
            <a:solidFill>
              <a:srgbClr val="3D6B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96822B-E448-AA4C-924B-0A6FF51718DE}"/>
              </a:ext>
            </a:extLst>
          </p:cNvPr>
          <p:cNvSpPr/>
          <p:nvPr/>
        </p:nvSpPr>
        <p:spPr>
          <a:xfrm>
            <a:off x="4820194" y="1630681"/>
            <a:ext cx="3108960" cy="2401389"/>
          </a:xfrm>
          <a:prstGeom prst="rect">
            <a:avLst/>
          </a:prstGeom>
          <a:solidFill>
            <a:srgbClr val="457B6D"/>
          </a:solidFill>
          <a:ln>
            <a:solidFill>
              <a:srgbClr val="3D6B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Objective 2:</a:t>
            </a:r>
          </a:p>
          <a:p>
            <a:pPr algn="ctr"/>
            <a:r>
              <a:rPr lang="en-US" sz="1500" b="1" dirty="0"/>
              <a:t>Regulatory Capacity and Governance  Strengthened</a:t>
            </a:r>
          </a:p>
          <a:p>
            <a:endParaRPr lang="en-US" sz="1200" dirty="0"/>
          </a:p>
          <a:p>
            <a:pPr marL="361950" indent="-361950"/>
            <a:r>
              <a:rPr lang="en-US" dirty="0"/>
              <a:t>2.A Regulatory oversight strengthened</a:t>
            </a:r>
          </a:p>
          <a:p>
            <a:pPr marL="361950" indent="-361950"/>
            <a:r>
              <a:rPr lang="en-US" dirty="0"/>
              <a:t>2.B Transparency  and accountability mechanisms strengthened</a:t>
            </a:r>
          </a:p>
        </p:txBody>
      </p:sp>
    </p:spTree>
    <p:extLst>
      <p:ext uri="{BB962C8B-B14F-4D97-AF65-F5344CB8AC3E}">
        <p14:creationId xmlns:p14="http://schemas.microsoft.com/office/powerpoint/2010/main" val="4282250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22960" y="5598"/>
            <a:ext cx="3574065" cy="90880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PROJECT PARTNERS</a:t>
            </a:r>
            <a:endParaRPr dirty="0">
              <a:latin typeface="+mj-lt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831364-72FC-9448-B040-77A888EB248C}"/>
              </a:ext>
            </a:extLst>
          </p:cNvPr>
          <p:cNvSpPr/>
          <p:nvPr/>
        </p:nvSpPr>
        <p:spPr>
          <a:xfrm>
            <a:off x="5418159" y="1375910"/>
            <a:ext cx="1561013" cy="74456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GOVERNMENT PARTNERS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AD68F1C-C772-3143-9B15-21E0DBF06F0E}"/>
              </a:ext>
            </a:extLst>
          </p:cNvPr>
          <p:cNvSpPr/>
          <p:nvPr/>
        </p:nvSpPr>
        <p:spPr>
          <a:xfrm>
            <a:off x="3801979" y="1982804"/>
            <a:ext cx="1982054" cy="203093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2297D8-EC8E-7346-B5A6-899F23C743E1}"/>
              </a:ext>
            </a:extLst>
          </p:cNvPr>
          <p:cNvSpPr/>
          <p:nvPr/>
        </p:nvSpPr>
        <p:spPr>
          <a:xfrm>
            <a:off x="5418158" y="2120472"/>
            <a:ext cx="1561013" cy="75747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PRIVATE SECTOR PARTNERS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604228-4FFE-F048-A233-CE220EEBC89D}"/>
              </a:ext>
            </a:extLst>
          </p:cNvPr>
          <p:cNvSpPr/>
          <p:nvPr/>
        </p:nvSpPr>
        <p:spPr>
          <a:xfrm>
            <a:off x="1952095" y="2285408"/>
            <a:ext cx="2218910" cy="5347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SUB-GRANTEES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892B96-C907-1A4F-BDAC-0E0F17501E12}"/>
              </a:ext>
            </a:extLst>
          </p:cNvPr>
          <p:cNvSpPr/>
          <p:nvPr/>
        </p:nvSpPr>
        <p:spPr>
          <a:xfrm>
            <a:off x="1952094" y="1375909"/>
            <a:ext cx="2218911" cy="909497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UPPAF RESPOND TEAM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D0B8B0-27B1-274C-A1CD-2B1D728619AA}"/>
              </a:ext>
            </a:extLst>
          </p:cNvPr>
          <p:cNvSpPr/>
          <p:nvPr/>
        </p:nvSpPr>
        <p:spPr>
          <a:xfrm>
            <a:off x="3992874" y="3896623"/>
            <a:ext cx="1561013" cy="4674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USAID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F79885-DD51-6B4F-A90D-5482D3D41F59}"/>
              </a:ext>
            </a:extLst>
          </p:cNvPr>
          <p:cNvSpPr txBox="1"/>
          <p:nvPr/>
        </p:nvSpPr>
        <p:spPr>
          <a:xfrm>
            <a:off x="1952094" y="2907585"/>
            <a:ext cx="19351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REID Foundation</a:t>
            </a:r>
          </a:p>
          <a:p>
            <a:r>
              <a:rPr lang="en-US" dirty="0"/>
              <a:t>AMCHAM</a:t>
            </a:r>
          </a:p>
          <a:p>
            <a:r>
              <a:rPr lang="en-US" dirty="0"/>
              <a:t>Trade Advisory Group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F06975-8B42-DD4F-B1A3-AB3E6B025B23}"/>
              </a:ext>
            </a:extLst>
          </p:cNvPr>
          <p:cNvSpPr txBox="1"/>
          <p:nvPr/>
        </p:nvSpPr>
        <p:spPr>
          <a:xfrm>
            <a:off x="7017251" y="1376738"/>
            <a:ext cx="18293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DTI, NEDA, ARTA,</a:t>
            </a:r>
          </a:p>
          <a:p>
            <a:r>
              <a:rPr lang="en-US" dirty="0"/>
              <a:t>GCG, TC, PEZA, </a:t>
            </a:r>
          </a:p>
          <a:p>
            <a:r>
              <a:rPr lang="en-US" dirty="0"/>
              <a:t>Congress, DAP, CIC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6E16DC-1409-A54F-8EAA-0350D45B377C}"/>
              </a:ext>
            </a:extLst>
          </p:cNvPr>
          <p:cNvSpPr txBox="1"/>
          <p:nvPr/>
        </p:nvSpPr>
        <p:spPr>
          <a:xfrm>
            <a:off x="7015541" y="2135311"/>
            <a:ext cx="190148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PCCI, PHILEXPORT,</a:t>
            </a:r>
          </a:p>
          <a:p>
            <a:r>
              <a:rPr lang="en-US" dirty="0"/>
              <a:t>US-ASEAN Business</a:t>
            </a:r>
          </a:p>
          <a:p>
            <a:r>
              <a:rPr lang="en-US" dirty="0"/>
              <a:t>Council, PCW</a:t>
            </a:r>
          </a:p>
        </p:txBody>
      </p:sp>
    </p:spTree>
    <p:extLst>
      <p:ext uri="{BB962C8B-B14F-4D97-AF65-F5344CB8AC3E}">
        <p14:creationId xmlns:p14="http://schemas.microsoft.com/office/powerpoint/2010/main" val="3941977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7058604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OBJ. 1: MARKET COMPETITION ENHANCED</a:t>
            </a:r>
            <a:endParaRPr dirty="0">
              <a:latin typeface="+mj-lt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844425" y="1455883"/>
            <a:ext cx="7489678" cy="6303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-US" dirty="0">
                <a:solidFill>
                  <a:schemeClr val="tx1"/>
                </a:solidFill>
              </a:rPr>
              <a:t>Sub-Obj. 1.a: Barriers to Market Entry Reduced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1DD6C6B-08D8-6B41-A0F2-F60B80270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38656"/>
              </p:ext>
            </p:extLst>
          </p:nvPr>
        </p:nvGraphicFramePr>
        <p:xfrm>
          <a:off x="1019502" y="2321960"/>
          <a:ext cx="7395033" cy="2427954"/>
        </p:xfrm>
        <a:graphic>
          <a:graphicData uri="http://schemas.openxmlformats.org/drawingml/2006/table">
            <a:tbl>
              <a:tblPr firstRow="1" bandRow="1">
                <a:tableStyleId>{0EA67E06-A993-426D-B56F-1B5F28B1F7D9}</a:tableStyleId>
              </a:tblPr>
              <a:tblGrid>
                <a:gridCol w="4452117">
                  <a:extLst>
                    <a:ext uri="{9D8B030D-6E8A-4147-A177-3AD203B41FA5}">
                      <a16:colId xmlns:a16="http://schemas.microsoft.com/office/drawing/2014/main" val="96126783"/>
                    </a:ext>
                  </a:extLst>
                </a:gridCol>
                <a:gridCol w="2942916">
                  <a:extLst>
                    <a:ext uri="{9D8B030D-6E8A-4147-A177-3AD203B41FA5}">
                      <a16:colId xmlns:a16="http://schemas.microsoft.com/office/drawing/2014/main" val="2642679719"/>
                    </a:ext>
                  </a:extLst>
                </a:gridCol>
              </a:tblGrid>
              <a:tr h="42090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PARTNERS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544271"/>
                  </a:ext>
                </a:extLst>
              </a:tr>
              <a:tr h="2007051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800" dirty="0"/>
                        <a:t>Ease legal restrictions on equity ownership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Restrain abuse of market dominance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Ease performance requirements on investment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Reduce tariff and non-tariff barriers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800" dirty="0"/>
                        <a:t>Congress, DTI, NEDA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80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800" dirty="0"/>
                        <a:t>PCC, DTI, NEDA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800" dirty="0"/>
                        <a:t>DTI, ARTA, IPAs (PEZA)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800" dirty="0"/>
                        <a:t>TC, DTI, NEDA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383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724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844425" y="5598"/>
            <a:ext cx="7058604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OBJ. 1: MARKET COMPETITION ENHANCED</a:t>
            </a:r>
            <a:endParaRPr dirty="0">
              <a:latin typeface="+mj-lt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12"/>
          </p:nvPr>
        </p:nvSpPr>
        <p:spPr>
          <a:xfrm>
            <a:off x="-75" y="0"/>
            <a:ext cx="669600" cy="114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1DD6C6B-08D8-6B41-A0F2-F60B80270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679877"/>
              </p:ext>
            </p:extLst>
          </p:nvPr>
        </p:nvGraphicFramePr>
        <p:xfrm>
          <a:off x="988118" y="2408591"/>
          <a:ext cx="7158356" cy="2159233"/>
        </p:xfrm>
        <a:graphic>
          <a:graphicData uri="http://schemas.openxmlformats.org/drawingml/2006/table">
            <a:tbl>
              <a:tblPr firstRow="1" bandRow="1">
                <a:tableStyleId>{0EA67E06-A993-426D-B56F-1B5F28B1F7D9}</a:tableStyleId>
              </a:tblPr>
              <a:tblGrid>
                <a:gridCol w="4456241">
                  <a:extLst>
                    <a:ext uri="{9D8B030D-6E8A-4147-A177-3AD203B41FA5}">
                      <a16:colId xmlns:a16="http://schemas.microsoft.com/office/drawing/2014/main" val="96126783"/>
                    </a:ext>
                  </a:extLst>
                </a:gridCol>
                <a:gridCol w="2702115">
                  <a:extLst>
                    <a:ext uri="{9D8B030D-6E8A-4147-A177-3AD203B41FA5}">
                      <a16:colId xmlns:a16="http://schemas.microsoft.com/office/drawing/2014/main" val="3784153269"/>
                    </a:ext>
                  </a:extLst>
                </a:gridCol>
              </a:tblGrid>
              <a:tr h="42187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PARTNERS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544271"/>
                  </a:ext>
                </a:extLst>
              </a:tr>
              <a:tr h="1266753">
                <a:tc>
                  <a:txBody>
                    <a:bodyPr/>
                    <a:lstStyle/>
                    <a:p>
                      <a:pPr marL="450850" marR="0" lvl="0" indent="-4508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5.   Reduce steps, time, and cost of compliance</a:t>
                      </a:r>
                      <a:endParaRPr lang="en-US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457200" indent="-457200">
                        <a:buAutoNum type="arabicPeriod" startAt="6"/>
                        <a:tabLst/>
                      </a:pP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Establish standardized setting of transaction fees</a:t>
                      </a:r>
                    </a:p>
                    <a:p>
                      <a:pPr marL="457200" indent="-457200">
                        <a:buAutoNum type="arabicPeriod" startAt="6"/>
                        <a:tabLst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Eliminate outdated, conflicting and/or redundant regulations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  <a:tabLst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5. ARTA, DTI</a:t>
                      </a:r>
                    </a:p>
                    <a:p>
                      <a:pPr marL="0" indent="0">
                        <a:buFontTx/>
                        <a:buNone/>
                        <a:tabLst/>
                      </a:pPr>
                      <a:endParaRPr lang="en-PH" sz="1800" b="0" i="0" u="none" strike="noStrike" cap="none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22250" indent="-222250">
                        <a:buFontTx/>
                        <a:buNone/>
                        <a:tabLst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6. ARTA, GCG, DTI, NEDA, GOCCs</a:t>
                      </a:r>
                    </a:p>
                    <a:p>
                      <a:pPr marL="273050" indent="-273050">
                        <a:buFontTx/>
                        <a:buNone/>
                        <a:tabLst/>
                      </a:pPr>
                      <a:r>
                        <a:rPr lang="en-PH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7. ARTA, DTI, NEDA, Congress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383720"/>
                  </a:ext>
                </a:extLst>
              </a:tr>
            </a:tbl>
          </a:graphicData>
        </a:graphic>
      </p:graphicFrame>
      <p:sp>
        <p:nvSpPr>
          <p:cNvPr id="8" name="Google Shape;112;p17">
            <a:extLst>
              <a:ext uri="{FF2B5EF4-FFF2-40B4-BE49-F238E27FC236}">
                <a16:creationId xmlns:a16="http://schemas.microsoft.com/office/drawing/2014/main" id="{58F45511-1854-474F-8EE0-DBF08BCCB6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44425" y="1277697"/>
            <a:ext cx="7489678" cy="6303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>
              <a:buNone/>
            </a:pPr>
            <a:r>
              <a:rPr lang="en-US" dirty="0">
                <a:solidFill>
                  <a:schemeClr val="tx1"/>
                </a:solidFill>
              </a:rPr>
              <a:t>Sub-Obj. 1.b: </a:t>
            </a:r>
            <a:r>
              <a:rPr lang="en-PH" dirty="0">
                <a:solidFill>
                  <a:schemeClr val="tx1"/>
                </a:solidFill>
              </a:rPr>
              <a:t>Regulatory burden and transaction costs reduced </a:t>
            </a:r>
          </a:p>
        </p:txBody>
      </p:sp>
    </p:spTree>
    <p:extLst>
      <p:ext uri="{BB962C8B-B14F-4D97-AF65-F5344CB8AC3E}">
        <p14:creationId xmlns:p14="http://schemas.microsoft.com/office/powerpoint/2010/main" val="1188047430"/>
      </p:ext>
    </p:extLst>
  </p:cSld>
  <p:clrMapOvr>
    <a:masterClrMapping/>
  </p:clrMapOvr>
</p:sld>
</file>

<file path=ppt/theme/theme1.xml><?xml version="1.0" encoding="utf-8"?>
<a:theme xmlns:a="http://schemas.openxmlformats.org/drawingml/2006/main" name="Cerimon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</TotalTime>
  <Words>624</Words>
  <Application>Microsoft Office PowerPoint</Application>
  <PresentationFormat>On-screen Show (16:9)</PresentationFormat>
  <Paragraphs>140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Dosis</vt:lpstr>
      <vt:lpstr>Source Sans Pro</vt:lpstr>
      <vt:lpstr>Arial</vt:lpstr>
      <vt:lpstr>Cerimon template</vt:lpstr>
      <vt:lpstr>Regulatory Reform Support Program for National Development (RESPOND)</vt:lpstr>
      <vt:lpstr>ABOUT THE PROJECT</vt:lpstr>
      <vt:lpstr>ABOUT THE PROJECT</vt:lpstr>
      <vt:lpstr>ABOUT THE PROJECT</vt:lpstr>
      <vt:lpstr>ABOUT THE PROJECT</vt:lpstr>
      <vt:lpstr>PowerPoint Presentation</vt:lpstr>
      <vt:lpstr>PROJECT PARTNERS</vt:lpstr>
      <vt:lpstr>OBJ. 1: MARKET COMPETITION ENHANCED</vt:lpstr>
      <vt:lpstr>OBJ. 1: MARKET COMPETITION ENHANCED</vt:lpstr>
      <vt:lpstr>OBJ. 2: REGULATORY CAPACITY AND GOVERNANCE STRENGTHENED </vt:lpstr>
      <vt:lpstr>OBJ. 2: REGULATORY CAPACITY AND GOVERNANCE STRENGTHENED </vt:lpstr>
      <vt:lpstr>OBJ. 3:CITIZEN ENGAGEMENT AND ADVOCACY STRENGTHENED </vt:lpstr>
      <vt:lpstr>PROJECT TEAM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Elizabeth Magsaysay-Crebassa</dc:creator>
  <cp:lastModifiedBy>Lilibeth Almonte-Arbez</cp:lastModifiedBy>
  <cp:revision>78</cp:revision>
  <dcterms:modified xsi:type="dcterms:W3CDTF">2019-07-01T22:06:28Z</dcterms:modified>
</cp:coreProperties>
</file>